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5"/>
    <p:sldMasterId id="2147483688" r:id="rId6"/>
    <p:sldMasterId id="2147483648" r:id="rId7"/>
  </p:sldMasterIdLst>
  <p:notesMasterIdLst>
    <p:notesMasterId r:id="rId19"/>
  </p:notesMasterIdLst>
  <p:handoutMasterIdLst>
    <p:handoutMasterId r:id="rId20"/>
  </p:handoutMasterIdLst>
  <p:sldIdLst>
    <p:sldId id="360" r:id="rId8"/>
    <p:sldId id="538" r:id="rId9"/>
    <p:sldId id="541" r:id="rId10"/>
    <p:sldId id="539" r:id="rId11"/>
    <p:sldId id="540" r:id="rId12"/>
    <p:sldId id="498" r:id="rId13"/>
    <p:sldId id="544" r:id="rId14"/>
    <p:sldId id="525" r:id="rId15"/>
    <p:sldId id="543" r:id="rId16"/>
    <p:sldId id="542" r:id="rId17"/>
    <p:sldId id="3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rari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177"/>
    <a:srgbClr val="003F5F"/>
    <a:srgbClr val="ED1556"/>
    <a:srgbClr val="E24301"/>
    <a:srgbClr val="A7B3B4"/>
    <a:srgbClr val="CC007B"/>
    <a:srgbClr val="065081"/>
    <a:srgbClr val="99BDCB"/>
    <a:srgbClr val="4C7F94"/>
    <a:srgbClr val="C7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3" autoAdjust="0"/>
    <p:restoredTop sz="90132" autoAdjust="0"/>
  </p:normalViewPr>
  <p:slideViewPr>
    <p:cSldViewPr snapToGrid="0">
      <p:cViewPr>
        <p:scale>
          <a:sx n="73" d="100"/>
          <a:sy n="73" d="100"/>
        </p:scale>
        <p:origin x="-1818" y="-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4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2815-F46D-413B-97BD-13EB171EF245}" type="datetimeFigureOut">
              <a:rPr lang="el-GR" smtClean="0"/>
              <a:t>23/10/2020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74B75-EF5C-4814-9911-D33C8965F78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04837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pPr/>
              <a:t>23/10/2020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336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ροσαρμοσμένη διάταξ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08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60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06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85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96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20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034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889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1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7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29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97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631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684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431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707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821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28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75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35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88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6508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399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8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92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8" y="-8626"/>
            <a:ext cx="2868252" cy="6866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93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92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55" y="399086"/>
            <a:ext cx="3354433" cy="9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8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Kλικ για επεξεργασία του τίτλου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-16809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496619" y="1503403"/>
            <a:ext cx="8639476" cy="8351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WiFiMon</a:t>
            </a:r>
            <a:r>
              <a:rPr lang="sr-Latn-RS" sz="3200" b="1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– new service in the </a:t>
            </a:r>
            <a:r>
              <a:rPr lang="en-US" sz="3200" i="0" cap="all" baseline="0" dirty="0" err="1" smtClean="0">
                <a:solidFill>
                  <a:schemeClr val="bg1"/>
                </a:solidFill>
                <a:latin typeface="+mn-lt"/>
              </a:rPr>
              <a:t>Géant</a:t>
            </a:r>
            <a:r>
              <a:rPr lang="sr-Latn-RS" sz="3200" i="0" cap="all" baseline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sr-Latn-RS" sz="3200" b="1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service portfolio</a:t>
            </a:r>
            <a:endParaRPr lang="en-GB" sz="3200" b="1" i="0" kern="1200" baseline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57327" y="6154608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6619" y="262719"/>
            <a:ext cx="1432450" cy="876891"/>
          </a:xfrm>
          <a:prstGeom prst="rect">
            <a:avLst/>
          </a:prstGeom>
        </p:spPr>
      </p:pic>
      <p:sp>
        <p:nvSpPr>
          <p:cNvPr id="12" name="Text Placeholder 6"/>
          <p:cNvSpPr txBox="1">
            <a:spLocks/>
          </p:cNvSpPr>
          <p:nvPr userDrawn="1"/>
        </p:nvSpPr>
        <p:spPr>
          <a:xfrm>
            <a:off x="496619" y="3761690"/>
            <a:ext cx="6163776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i="0" dirty="0" err="1" smtClean="0">
                <a:solidFill>
                  <a:schemeClr val="bg1"/>
                </a:solidFill>
                <a:latin typeface="+mn-lt"/>
              </a:rPr>
              <a:t>Pavle</a:t>
            </a:r>
            <a:r>
              <a:rPr lang="en-US" sz="2200" b="1" i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b="1" i="0" dirty="0" err="1" smtClean="0">
                <a:solidFill>
                  <a:schemeClr val="bg1"/>
                </a:solidFill>
                <a:latin typeface="+mn-lt"/>
              </a:rPr>
              <a:t>Vuleti</a:t>
            </a:r>
            <a:r>
              <a:rPr lang="sr-Latn-RS" sz="2200" b="1" i="0" dirty="0" smtClean="0">
                <a:solidFill>
                  <a:schemeClr val="bg1"/>
                </a:solidFill>
                <a:latin typeface="+mn-lt"/>
              </a:rPr>
              <a:t>ć,</a:t>
            </a:r>
            <a:r>
              <a:rPr lang="sr-Latn-RS" sz="2200" b="1" i="0" baseline="0" dirty="0" smtClean="0">
                <a:solidFill>
                  <a:schemeClr val="bg1"/>
                </a:solidFill>
                <a:latin typeface="+mn-lt"/>
              </a:rPr>
              <a:t> UoB/AMRES</a:t>
            </a:r>
            <a:endParaRPr lang="en-US" sz="2200" b="1" i="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sr-Latn-RS" sz="2000" i="1" dirty="0" smtClean="0">
                <a:solidFill>
                  <a:schemeClr val="bg1"/>
                </a:solidFill>
                <a:latin typeface="+mn-lt"/>
              </a:rPr>
              <a:t>WP6T3 Task Leader</a:t>
            </a:r>
            <a:endParaRPr lang="en-GB" sz="2000" i="1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 Placeholder 6"/>
          <p:cNvSpPr txBox="1">
            <a:spLocks/>
          </p:cNvSpPr>
          <p:nvPr userDrawn="1"/>
        </p:nvSpPr>
        <p:spPr>
          <a:xfrm>
            <a:off x="508536" y="5100597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 smtClean="0">
                <a:solidFill>
                  <a:schemeClr val="bg1"/>
                </a:solidFill>
                <a:latin typeface="+mn-lt"/>
              </a:rPr>
              <a:t>21st STF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sr-Latn-RS" sz="2000" dirty="0" smtClean="0">
                <a:solidFill>
                  <a:schemeClr val="bg1"/>
                </a:solidFill>
                <a:latin typeface="+mn-lt"/>
              </a:rPr>
              <a:t>October 26th 2020.</a:t>
            </a:r>
            <a:endParaRPr lang="en-GB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 Placeholder 6"/>
          <p:cNvSpPr txBox="1">
            <a:spLocks/>
          </p:cNvSpPr>
          <p:nvPr userDrawn="1"/>
        </p:nvSpPr>
        <p:spPr>
          <a:xfrm>
            <a:off x="508536" y="5737991"/>
            <a:ext cx="2394857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 smtClean="0">
                <a:solidFill>
                  <a:schemeClr val="bg1"/>
                </a:solidFill>
                <a:latin typeface="+mn-lt"/>
              </a:rPr>
              <a:t>Public</a:t>
            </a:r>
            <a:endParaRPr lang="en-GB" sz="1000" b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2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998897" y="2538238"/>
            <a:ext cx="6087103" cy="4732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Thank</a:t>
            </a:r>
            <a:r>
              <a:rPr lang="en-US" sz="4400" b="1" baseline="0" dirty="0">
                <a:solidFill>
                  <a:schemeClr val="bg1"/>
                </a:solidFill>
                <a:latin typeface="+mn-lt"/>
              </a:rPr>
              <a:t> you</a:t>
            </a:r>
            <a:endParaRPr lang="en-US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998896" y="5110827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998898" y="3357061"/>
            <a:ext cx="5003271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Any questions?</a:t>
            </a:r>
          </a:p>
          <a:p>
            <a:endParaRPr lang="en-US" sz="2000" dirty="0">
              <a:solidFill>
                <a:schemeClr val="bg1"/>
              </a:solidFill>
              <a:latin typeface="+mn-lt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Email: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wifimon-ops@lists.geant.org</a:t>
            </a:r>
            <a:endParaRPr lang="en-GB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2019" y="6108116"/>
            <a:ext cx="234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GÉANT Association on behalf of the GN4 Phase 3 project (GN4-3).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research leading to these results has received funding from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European Union’s Horizon 2020 research and innovation programme under Grant Agreement No. 856726 (GN4-3).</a:t>
            </a:r>
            <a:endParaRPr lang="en-GB" sz="6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9" y="6157486"/>
            <a:ext cx="568671" cy="362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2121" y="255895"/>
            <a:ext cx="1432451" cy="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895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98895" y="6229350"/>
            <a:ext cx="132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291A8E1-EA52-46DB-B869-DB8F37812DDF}" type="slidenum">
              <a:rPr lang="en-GB" sz="1200" smtClean="0">
                <a:solidFill>
                  <a:srgbClr val="065081"/>
                </a:solidFill>
                <a:latin typeface="+mn-lt"/>
              </a:rPr>
              <a:pPr/>
              <a:t>‹#›</a:t>
            </a:fld>
            <a:endParaRPr lang="en-GB" sz="1200" dirty="0">
              <a:solidFill>
                <a:srgbClr val="06508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2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nt.org/wifimon/Pages/default.aspx" TargetMode="External"/><Relationship Id="rId2" Type="http://schemas.openxmlformats.org/officeDocument/2006/relationships/hyperlink" Target="https://events.geant.org/event/221/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iki.geant.org/display/WIF/WiFiMon+Publications" TargetMode="External"/><Relationship Id="rId5" Type="http://schemas.openxmlformats.org/officeDocument/2006/relationships/hyperlink" Target="https://bitbucket.software.geant.org/projects/WFMON/repos/agent/browse" TargetMode="External"/><Relationship Id="rId4" Type="http://schemas.openxmlformats.org/officeDocument/2006/relationships/hyperlink" Target="https://wiki.geant.org/display/WI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nt.org/wifimon/Pages/Register.asp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Come to our </a:t>
            </a:r>
            <a:r>
              <a:rPr lang="en-US" dirty="0" err="1" smtClean="0"/>
              <a:t>Infoshare</a:t>
            </a:r>
            <a:r>
              <a:rPr lang="en-US" dirty="0" smtClean="0"/>
              <a:t>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Infoshare</a:t>
            </a:r>
            <a:r>
              <a:rPr lang="en-US" dirty="0" smtClean="0"/>
              <a:t> on November 5</a:t>
            </a:r>
            <a:r>
              <a:rPr lang="en-US" baseline="30000" dirty="0" smtClean="0"/>
              <a:t>th</a:t>
            </a:r>
            <a:r>
              <a:rPr lang="en-US" dirty="0" smtClean="0"/>
              <a:t>. Much more technical details, installation guides, results... </a:t>
            </a:r>
          </a:p>
          <a:p>
            <a:r>
              <a:rPr lang="en-US" dirty="0" smtClean="0"/>
              <a:t>Register </a:t>
            </a:r>
            <a:r>
              <a:rPr lang="en-US" dirty="0"/>
              <a:t>at: </a:t>
            </a:r>
            <a:r>
              <a:rPr lang="en-US" dirty="0">
                <a:hlinkClick r:id="rId2"/>
              </a:rPr>
              <a:t>https://events.geant.org/event/221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Other resources:</a:t>
            </a:r>
          </a:p>
          <a:p>
            <a:pPr lvl="1"/>
            <a:r>
              <a:rPr lang="en-US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GEANT </a:t>
            </a:r>
            <a:r>
              <a:rPr lang="en-US" b="1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page: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3"/>
              </a:rPr>
              <a:t>https://www.geant.org/wifimon/Pages/default.aspx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endParaRPr lang="en-US" b="1" dirty="0" smtClean="0">
              <a:solidFill>
                <a:srgbClr val="712177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lvl="1"/>
            <a:r>
              <a:rPr lang="en-US" b="1" dirty="0" err="1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wiki page: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4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4"/>
              </a:rPr>
              <a:t>wiki.geant.org/display/WIF</a:t>
            </a:r>
            <a:endParaRPr lang="en-US" dirty="0" smtClean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lvl="1"/>
            <a:r>
              <a:rPr lang="en-US" b="1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code: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5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5"/>
              </a:rPr>
              <a:t>bitbucket.software.geant.org/projects/WFMON/repos/agent/browse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endParaRPr lang="en-US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lvl="1"/>
            <a:r>
              <a:rPr lang="en-US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Publications </a:t>
            </a:r>
            <a:r>
              <a:rPr lang="en-US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and Presentations: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6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  <a:hlinkClick r:id="rId6"/>
              </a:rPr>
              <a:t>wiki.geant.org/display/WIF/WiFiMon+Publications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endParaRPr lang="en-US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2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2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Why a system for WiFi monitoring?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95" y="1428050"/>
            <a:ext cx="938607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is among the most popular network access methods</a:t>
            </a:r>
          </a:p>
          <a:p>
            <a:r>
              <a:rPr lang="sr-Latn-RS" dirty="0" smtClean="0"/>
              <a:t>Measuring the performance of the WiFi networks is challenging:</a:t>
            </a:r>
          </a:p>
          <a:p>
            <a:pPr lvl="1"/>
            <a:r>
              <a:rPr lang="sr-Latn-RS" dirty="0" smtClean="0"/>
              <a:t>Air is a shared medium – other users</a:t>
            </a:r>
            <a:r>
              <a:rPr lang="en-US" dirty="0" smtClean="0"/>
              <a:t> and their usage patterns</a:t>
            </a:r>
            <a:endParaRPr lang="sr-Latn-RS" dirty="0" smtClean="0"/>
          </a:p>
          <a:p>
            <a:pPr lvl="1"/>
            <a:r>
              <a:rPr lang="sr-Latn-RS" dirty="0" smtClean="0"/>
              <a:t>Physical obstacles</a:t>
            </a:r>
          </a:p>
          <a:p>
            <a:pPr lvl="1"/>
            <a:r>
              <a:rPr lang="sr-Latn-RS" dirty="0" smtClean="0"/>
              <a:t>Other networks</a:t>
            </a:r>
          </a:p>
          <a:p>
            <a:pPr lvl="1"/>
            <a:r>
              <a:rPr lang="en-US" dirty="0"/>
              <a:t>type of antenna, </a:t>
            </a:r>
            <a:r>
              <a:rPr lang="en-US" dirty="0" smtClean="0"/>
              <a:t>positioning, signal </a:t>
            </a:r>
            <a:r>
              <a:rPr lang="en-US" dirty="0"/>
              <a:t>reflection, diffraction, </a:t>
            </a:r>
            <a:r>
              <a:rPr lang="en-US" dirty="0" smtClean="0"/>
              <a:t>refraction…</a:t>
            </a:r>
            <a:endParaRPr lang="sr-Latn-RS" dirty="0" smtClean="0"/>
          </a:p>
          <a:p>
            <a:r>
              <a:rPr lang="sr-Latn-RS" dirty="0" smtClean="0"/>
              <a:t>Measuring only signal strength or link quality from fixed points is not sufficient to get the impression about the </a:t>
            </a:r>
            <a:r>
              <a:rPr lang="en-US" dirty="0" smtClean="0"/>
              <a:t>Q</a:t>
            </a:r>
            <a:r>
              <a:rPr lang="sr-Latn-RS" dirty="0" smtClean="0"/>
              <a:t>uality of user</a:t>
            </a:r>
            <a:r>
              <a:rPr lang="en-US" dirty="0" smtClean="0"/>
              <a:t>’s</a:t>
            </a:r>
            <a:r>
              <a:rPr lang="sr-Latn-RS" dirty="0" smtClean="0"/>
              <a:t> </a:t>
            </a:r>
            <a:r>
              <a:rPr lang="en-US" dirty="0"/>
              <a:t>E</a:t>
            </a:r>
            <a:r>
              <a:rPr lang="sr-Latn-RS" dirty="0" smtClean="0"/>
              <a:t>xperience (QoE)</a:t>
            </a:r>
            <a:endParaRPr lang="en-US" dirty="0" smtClean="0"/>
          </a:p>
          <a:p>
            <a:r>
              <a:rPr lang="en-US" dirty="0" smtClean="0"/>
              <a:t>Vendor solutions – closed and focused on the network equipment (APs)</a:t>
            </a:r>
            <a:r>
              <a:rPr lang="sr-Latn-R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 err="1" smtClean="0"/>
              <a:t>WiFiMon</a:t>
            </a:r>
            <a:r>
              <a:rPr lang="en-US" dirty="0" smtClean="0"/>
              <a:t> offers?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Vendor independent, open-source monitoring tool</a:t>
            </a:r>
          </a:p>
          <a:p>
            <a:r>
              <a:rPr lang="en-US" dirty="0" smtClean="0"/>
              <a:t>Transparent to the users</a:t>
            </a:r>
          </a:p>
          <a:p>
            <a:r>
              <a:rPr lang="en-US" dirty="0" smtClean="0"/>
              <a:t>Low network overhead (active monitoring tool)</a:t>
            </a:r>
          </a:p>
          <a:p>
            <a:r>
              <a:rPr lang="en-US" dirty="0" smtClean="0"/>
              <a:t>Captures user’s perception of the network quality</a:t>
            </a:r>
          </a:p>
          <a:p>
            <a:r>
              <a:rPr lang="en-US" dirty="0" smtClean="0"/>
              <a:t>Provides metrics like: throughput, latency, signal strength, link quality,…</a:t>
            </a:r>
          </a:p>
          <a:p>
            <a:r>
              <a:rPr lang="en-US" dirty="0" smtClean="0"/>
              <a:t>The use of well-known open-source tools like: ELK, Akamai Boomerang, </a:t>
            </a:r>
            <a:r>
              <a:rPr lang="en-US" dirty="0" err="1" smtClean="0"/>
              <a:t>SpeedTest</a:t>
            </a: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3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WiFiMon</a:t>
            </a:r>
            <a:r>
              <a:rPr lang="en-US" dirty="0" smtClean="0"/>
              <a:t> – brief 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895" y="1428050"/>
            <a:ext cx="9386076" cy="46723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Idea from GN4-1 – how to capture the user’s perception of the </a:t>
            </a:r>
            <a:r>
              <a:rPr lang="en-US" dirty="0" err="1" smtClean="0"/>
              <a:t>WiFi</a:t>
            </a:r>
            <a:r>
              <a:rPr lang="en-US" dirty="0" smtClean="0"/>
              <a:t> network performance</a:t>
            </a:r>
          </a:p>
          <a:p>
            <a:r>
              <a:rPr lang="en-US" dirty="0" smtClean="0"/>
              <a:t>Development in GN4-2 – </a:t>
            </a:r>
            <a:r>
              <a:rPr lang="en-US" dirty="0" err="1" smtClean="0"/>
              <a:t>crowdsourced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monitoring</a:t>
            </a:r>
          </a:p>
          <a:p>
            <a:pPr lvl="1"/>
            <a:r>
              <a:rPr lang="en-US" dirty="0" smtClean="0"/>
              <a:t>Uses well known tools:</a:t>
            </a:r>
          </a:p>
          <a:p>
            <a:pPr lvl="2"/>
            <a:r>
              <a:rPr lang="en-US" dirty="0" smtClean="0"/>
              <a:t>Akamai Boomerang</a:t>
            </a:r>
          </a:p>
          <a:p>
            <a:pPr lvl="2"/>
            <a:r>
              <a:rPr lang="en-US" dirty="0" err="1" smtClean="0"/>
              <a:t>Speedtest</a:t>
            </a:r>
            <a:r>
              <a:rPr lang="en-US" dirty="0" smtClean="0"/>
              <a:t>/</a:t>
            </a:r>
            <a:r>
              <a:rPr lang="en-US" dirty="0" err="1" smtClean="0"/>
              <a:t>libretest</a:t>
            </a:r>
            <a:endParaRPr lang="en-US" dirty="0" smtClean="0"/>
          </a:p>
          <a:p>
            <a:pPr lvl="2"/>
            <a:r>
              <a:rPr lang="en-US" dirty="0" err="1" smtClean="0"/>
              <a:t>Nettest</a:t>
            </a:r>
            <a:endParaRPr lang="en-US" dirty="0" smtClean="0"/>
          </a:p>
          <a:p>
            <a:pPr lvl="2"/>
            <a:r>
              <a:rPr lang="en-US" dirty="0" smtClean="0"/>
              <a:t>ELK stack</a:t>
            </a:r>
          </a:p>
          <a:p>
            <a:r>
              <a:rPr lang="en-US" dirty="0" smtClean="0"/>
              <a:t>New features in GN4-3 – fixed hardware probes</a:t>
            </a:r>
          </a:p>
          <a:p>
            <a:pPr lvl="1"/>
            <a:r>
              <a:rPr lang="en-US" dirty="0" smtClean="0"/>
              <a:t>The same tools as for the </a:t>
            </a:r>
            <a:r>
              <a:rPr lang="en-US" dirty="0" err="1" smtClean="0"/>
              <a:t>crowdsourced</a:t>
            </a:r>
            <a:r>
              <a:rPr lang="en-US" dirty="0" smtClean="0"/>
              <a:t> monitoring</a:t>
            </a:r>
          </a:p>
          <a:p>
            <a:pPr lvl="1"/>
            <a:r>
              <a:rPr lang="en-US" dirty="0" smtClean="0"/>
              <a:t>Information about the signal strength and quality</a:t>
            </a:r>
          </a:p>
          <a:p>
            <a:pPr lvl="1"/>
            <a:r>
              <a:rPr lang="en-US" dirty="0" smtClean="0"/>
              <a:t>Correlation with RADIUS logs</a:t>
            </a:r>
          </a:p>
          <a:p>
            <a:r>
              <a:rPr lang="en-US" dirty="0" smtClean="0"/>
              <a:t>GEANT service since July 2020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0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WiFiMon</a:t>
            </a:r>
            <a:r>
              <a:rPr lang="en-US" dirty="0" smtClean="0"/>
              <a:t> building blocks and operation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4942" y="1420968"/>
            <a:ext cx="461813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Client – any user’s device</a:t>
            </a:r>
          </a:p>
          <a:p>
            <a:r>
              <a:rPr lang="en-US" dirty="0" smtClean="0"/>
              <a:t>WHP – </a:t>
            </a:r>
            <a:r>
              <a:rPr lang="en-US" dirty="0" err="1" smtClean="0"/>
              <a:t>WiFiMon</a:t>
            </a:r>
            <a:r>
              <a:rPr lang="en-US" dirty="0" smtClean="0"/>
              <a:t> hardware probe (</a:t>
            </a:r>
            <a:r>
              <a:rPr lang="en-US" dirty="0" err="1" smtClean="0"/>
              <a:t>rPi</a:t>
            </a:r>
            <a:r>
              <a:rPr lang="en-US" dirty="0" smtClean="0"/>
              <a:t>)</a:t>
            </a:r>
          </a:p>
          <a:p>
            <a:r>
              <a:rPr lang="en-US" dirty="0" smtClean="0"/>
              <a:t>WTS – </a:t>
            </a:r>
            <a:r>
              <a:rPr lang="en-US" dirty="0" err="1" smtClean="0"/>
              <a:t>WiFiMon</a:t>
            </a:r>
            <a:r>
              <a:rPr lang="en-US" dirty="0" smtClean="0"/>
              <a:t> Test Server - measurements</a:t>
            </a:r>
          </a:p>
          <a:p>
            <a:r>
              <a:rPr lang="en-US" dirty="0" smtClean="0"/>
              <a:t>WAS – </a:t>
            </a:r>
            <a:r>
              <a:rPr lang="en-US" dirty="0" err="1" smtClean="0"/>
              <a:t>WiFiMon</a:t>
            </a:r>
            <a:r>
              <a:rPr lang="en-US" dirty="0" smtClean="0"/>
              <a:t> Analysis Server (ELK)</a:t>
            </a:r>
          </a:p>
          <a:p>
            <a:r>
              <a:rPr lang="en-US" dirty="0" smtClean="0"/>
              <a:t>Site – popular web site (University, captive portal,…)</a:t>
            </a:r>
          </a:p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498874" y="2164079"/>
            <a:ext cx="1084218" cy="6270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WAS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59834" y="3572681"/>
            <a:ext cx="1084218" cy="6270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WTS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17380" y="2164079"/>
            <a:ext cx="1084218" cy="6270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Some site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67848" y="3572682"/>
            <a:ext cx="1691641" cy="169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62451" y="5081451"/>
            <a:ext cx="1084218" cy="6270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8995" y="5233850"/>
            <a:ext cx="1084218" cy="6270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WHP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5400000" flipH="1" flipV="1">
            <a:off x="5843452" y="3087189"/>
            <a:ext cx="2050869" cy="1728653"/>
          </a:xfrm>
          <a:prstGeom prst="curvedConnector3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>
            <a:off x="5461366" y="3120935"/>
            <a:ext cx="2050869" cy="1661161"/>
          </a:xfrm>
          <a:prstGeom prst="curvedConnector3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83234" y="3886189"/>
            <a:ext cx="3056709" cy="1090761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44512" y="351685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visit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7655" y="3582183"/>
            <a:ext cx="86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code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34683" y="4404033"/>
            <a:ext cx="6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tests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859489" y="4199698"/>
            <a:ext cx="1528354" cy="103415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317380" y="2926082"/>
            <a:ext cx="2784563" cy="184728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61572" y="3498199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results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6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Data Flow</a:t>
            </a:r>
          </a:p>
        </p:txBody>
      </p:sp>
      <p:sp>
        <p:nvSpPr>
          <p:cNvPr id="166" name="Shape 166"/>
          <p:cNvSpPr/>
          <p:nvPr/>
        </p:nvSpPr>
        <p:spPr>
          <a:xfrm>
            <a:off x="469565" y="1457063"/>
            <a:ext cx="2690730" cy="854589"/>
          </a:xfrm>
          <a:prstGeom prst="homePlate">
            <a:avLst>
              <a:gd name="adj" fmla="val 2252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PERFORMANCE DATA</a:t>
            </a:r>
          </a:p>
        </p:txBody>
      </p:sp>
      <p:sp>
        <p:nvSpPr>
          <p:cNvPr id="168" name="Shape 168"/>
          <p:cNvSpPr/>
          <p:nvPr/>
        </p:nvSpPr>
        <p:spPr>
          <a:xfrm>
            <a:off x="3505200" y="1455841"/>
            <a:ext cx="3328397" cy="871364"/>
          </a:xfrm>
          <a:custGeom>
            <a:avLst/>
            <a:gdLst>
              <a:gd name="connsiteX0" fmla="*/ 0 w 3334125"/>
              <a:gd name="connsiteY0" fmla="*/ 0 h 871364"/>
              <a:gd name="connsiteX1" fmla="*/ 3170291 w 3334125"/>
              <a:gd name="connsiteY1" fmla="*/ 0 h 871364"/>
              <a:gd name="connsiteX2" fmla="*/ 3334125 w 3334125"/>
              <a:gd name="connsiteY2" fmla="*/ 435682 h 871364"/>
              <a:gd name="connsiteX3" fmla="*/ 3170291 w 3334125"/>
              <a:gd name="connsiteY3" fmla="*/ 871364 h 871364"/>
              <a:gd name="connsiteX4" fmla="*/ 0 w 3334125"/>
              <a:gd name="connsiteY4" fmla="*/ 871364 h 871364"/>
              <a:gd name="connsiteX5" fmla="*/ 163834 w 3334125"/>
              <a:gd name="connsiteY5" fmla="*/ 435682 h 871364"/>
              <a:gd name="connsiteX6" fmla="*/ 0 w 3334125"/>
              <a:gd name="connsiteY6" fmla="*/ 0 h 871364"/>
              <a:gd name="connsiteX0" fmla="*/ 0 w 3205788"/>
              <a:gd name="connsiteY0" fmla="*/ 0 h 871364"/>
              <a:gd name="connsiteX1" fmla="*/ 3170291 w 3205788"/>
              <a:gd name="connsiteY1" fmla="*/ 0 h 871364"/>
              <a:gd name="connsiteX2" fmla="*/ 3205788 w 3205788"/>
              <a:gd name="connsiteY2" fmla="*/ 491829 h 871364"/>
              <a:gd name="connsiteX3" fmla="*/ 3170291 w 3205788"/>
              <a:gd name="connsiteY3" fmla="*/ 871364 h 871364"/>
              <a:gd name="connsiteX4" fmla="*/ 0 w 3205788"/>
              <a:gd name="connsiteY4" fmla="*/ 871364 h 871364"/>
              <a:gd name="connsiteX5" fmla="*/ 163834 w 3205788"/>
              <a:gd name="connsiteY5" fmla="*/ 435682 h 871364"/>
              <a:gd name="connsiteX6" fmla="*/ 0 w 3205788"/>
              <a:gd name="connsiteY6" fmla="*/ 0 h 871364"/>
              <a:gd name="connsiteX0" fmla="*/ 0 w 3181725"/>
              <a:gd name="connsiteY0" fmla="*/ 0 h 871364"/>
              <a:gd name="connsiteX1" fmla="*/ 3170291 w 3181725"/>
              <a:gd name="connsiteY1" fmla="*/ 0 h 871364"/>
              <a:gd name="connsiteX2" fmla="*/ 3181725 w 3181725"/>
              <a:gd name="connsiteY2" fmla="*/ 531935 h 871364"/>
              <a:gd name="connsiteX3" fmla="*/ 3170291 w 3181725"/>
              <a:gd name="connsiteY3" fmla="*/ 871364 h 871364"/>
              <a:gd name="connsiteX4" fmla="*/ 0 w 3181725"/>
              <a:gd name="connsiteY4" fmla="*/ 871364 h 871364"/>
              <a:gd name="connsiteX5" fmla="*/ 163834 w 3181725"/>
              <a:gd name="connsiteY5" fmla="*/ 435682 h 871364"/>
              <a:gd name="connsiteX6" fmla="*/ 0 w 3181725"/>
              <a:gd name="connsiteY6" fmla="*/ 0 h 871364"/>
              <a:gd name="connsiteX0" fmla="*/ 0 w 3173704"/>
              <a:gd name="connsiteY0" fmla="*/ 0 h 871364"/>
              <a:gd name="connsiteX1" fmla="*/ 3170291 w 3173704"/>
              <a:gd name="connsiteY1" fmla="*/ 0 h 871364"/>
              <a:gd name="connsiteX2" fmla="*/ 3173704 w 3173704"/>
              <a:gd name="connsiteY2" fmla="*/ 419641 h 871364"/>
              <a:gd name="connsiteX3" fmla="*/ 3170291 w 3173704"/>
              <a:gd name="connsiteY3" fmla="*/ 871364 h 871364"/>
              <a:gd name="connsiteX4" fmla="*/ 0 w 3173704"/>
              <a:gd name="connsiteY4" fmla="*/ 871364 h 871364"/>
              <a:gd name="connsiteX5" fmla="*/ 163834 w 3173704"/>
              <a:gd name="connsiteY5" fmla="*/ 435682 h 871364"/>
              <a:gd name="connsiteX6" fmla="*/ 0 w 3173704"/>
              <a:gd name="connsiteY6" fmla="*/ 0 h 87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3704" h="871364">
                <a:moveTo>
                  <a:pt x="0" y="0"/>
                </a:moveTo>
                <a:lnTo>
                  <a:pt x="3170291" y="0"/>
                </a:lnTo>
                <a:cubicBezTo>
                  <a:pt x="3171429" y="139880"/>
                  <a:pt x="3172566" y="279761"/>
                  <a:pt x="3173704" y="419641"/>
                </a:cubicBezTo>
                <a:cubicBezTo>
                  <a:pt x="3172566" y="570215"/>
                  <a:pt x="3171429" y="720790"/>
                  <a:pt x="3170291" y="871364"/>
                </a:cubicBezTo>
                <a:lnTo>
                  <a:pt x="0" y="871364"/>
                </a:lnTo>
                <a:lnTo>
                  <a:pt x="163834" y="435682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ANALYSE DATA</a:t>
            </a:r>
          </a:p>
        </p:txBody>
      </p:sp>
      <p:sp>
        <p:nvSpPr>
          <p:cNvPr id="169" name="Shape 169"/>
          <p:cNvSpPr/>
          <p:nvPr/>
        </p:nvSpPr>
        <p:spPr>
          <a:xfrm>
            <a:off x="7427480" y="4029263"/>
            <a:ext cx="2975811" cy="856307"/>
          </a:xfrm>
          <a:custGeom>
            <a:avLst/>
            <a:gdLst>
              <a:gd name="connsiteX0" fmla="*/ 0 w 2573174"/>
              <a:gd name="connsiteY0" fmla="*/ 0 h 867439"/>
              <a:gd name="connsiteX1" fmla="*/ 2415222 w 2573174"/>
              <a:gd name="connsiteY1" fmla="*/ 0 h 867439"/>
              <a:gd name="connsiteX2" fmla="*/ 2573174 w 2573174"/>
              <a:gd name="connsiteY2" fmla="*/ 433720 h 867439"/>
              <a:gd name="connsiteX3" fmla="*/ 2415222 w 2573174"/>
              <a:gd name="connsiteY3" fmla="*/ 867439 h 867439"/>
              <a:gd name="connsiteX4" fmla="*/ 0 w 2573174"/>
              <a:gd name="connsiteY4" fmla="*/ 867439 h 867439"/>
              <a:gd name="connsiteX5" fmla="*/ 157952 w 2573174"/>
              <a:gd name="connsiteY5" fmla="*/ 433720 h 867439"/>
              <a:gd name="connsiteX6" fmla="*/ 0 w 2573174"/>
              <a:gd name="connsiteY6" fmla="*/ 0 h 867439"/>
              <a:gd name="connsiteX0" fmla="*/ 0 w 2420774"/>
              <a:gd name="connsiteY0" fmla="*/ 0 h 867439"/>
              <a:gd name="connsiteX1" fmla="*/ 2415222 w 2420774"/>
              <a:gd name="connsiteY1" fmla="*/ 0 h 867439"/>
              <a:gd name="connsiteX2" fmla="*/ 2420774 w 2420774"/>
              <a:gd name="connsiteY2" fmla="*/ 433720 h 867439"/>
              <a:gd name="connsiteX3" fmla="*/ 2415222 w 2420774"/>
              <a:gd name="connsiteY3" fmla="*/ 867439 h 867439"/>
              <a:gd name="connsiteX4" fmla="*/ 0 w 2420774"/>
              <a:gd name="connsiteY4" fmla="*/ 867439 h 867439"/>
              <a:gd name="connsiteX5" fmla="*/ 157952 w 2420774"/>
              <a:gd name="connsiteY5" fmla="*/ 433720 h 867439"/>
              <a:gd name="connsiteX6" fmla="*/ 0 w 2420774"/>
              <a:gd name="connsiteY6" fmla="*/ 0 h 86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0774" h="867439">
                <a:moveTo>
                  <a:pt x="0" y="0"/>
                </a:moveTo>
                <a:lnTo>
                  <a:pt x="2415222" y="0"/>
                </a:lnTo>
                <a:cubicBezTo>
                  <a:pt x="2417073" y="144573"/>
                  <a:pt x="2418923" y="289147"/>
                  <a:pt x="2420774" y="433720"/>
                </a:cubicBezTo>
                <a:cubicBezTo>
                  <a:pt x="2418923" y="578293"/>
                  <a:pt x="2417073" y="722866"/>
                  <a:pt x="2415222" y="867439"/>
                </a:cubicBezTo>
                <a:lnTo>
                  <a:pt x="0" y="867439"/>
                </a:lnTo>
                <a:lnTo>
                  <a:pt x="157952" y="43372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CONSUME &amp; VISUALIZE DATA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22340" y="2613043"/>
            <a:ext cx="2930200" cy="102804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(non) IEEE802.1X 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enabled infrastructures: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End-users: smartphones, laptops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Hardware Probes: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240508" y="5276757"/>
            <a:ext cx="4085083" cy="13558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(Elasticsearch)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Filtered RADIUS Logs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Correlated Results (persistent data): Performance Data correlated with RADIUS logs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093357" y="1344095"/>
            <a:ext cx="3136232" cy="113670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Analysis: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Performance Data Parsing</a:t>
            </a:r>
          </a:p>
          <a:p>
            <a:pPr indent="8466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Correlation of Performance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Data with Accounting </a:t>
            </a:r>
            <a:r>
              <a:rPr lang="en-GB" sz="15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7526493" y="5219584"/>
            <a:ext cx="2471428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Visualisation (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Kibana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network administrator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User Options</a:t>
            </a:r>
          </a:p>
        </p:txBody>
      </p:sp>
      <p:sp>
        <p:nvSpPr>
          <p:cNvPr id="17" name="Shape 166"/>
          <p:cNvSpPr/>
          <p:nvPr/>
        </p:nvSpPr>
        <p:spPr>
          <a:xfrm>
            <a:off x="469564" y="4029263"/>
            <a:ext cx="2690731" cy="854589"/>
          </a:xfrm>
          <a:prstGeom prst="homePlate">
            <a:avLst>
              <a:gd name="adj" fmla="val 22078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ACCOUNTING DATA</a:t>
            </a:r>
          </a:p>
        </p:txBody>
      </p:sp>
      <p:sp>
        <p:nvSpPr>
          <p:cNvPr id="18" name="Shape 170"/>
          <p:cNvSpPr txBox="1"/>
          <p:nvPr/>
        </p:nvSpPr>
        <p:spPr>
          <a:xfrm>
            <a:off x="400946" y="5319962"/>
            <a:ext cx="2432891" cy="466044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and RADIUS 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Filtering (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Logstash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" name="Chevron 3"/>
          <p:cNvSpPr/>
          <p:nvPr/>
        </p:nvSpPr>
        <p:spPr>
          <a:xfrm>
            <a:off x="3497179" y="4029263"/>
            <a:ext cx="3556072" cy="854589"/>
          </a:xfrm>
          <a:custGeom>
            <a:avLst/>
            <a:gdLst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427295 w 2727158"/>
              <a:gd name="connsiteY5" fmla="*/ 427295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22495 w 2727158"/>
              <a:gd name="connsiteY5" fmla="*/ 419274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62600 w 2727158"/>
              <a:gd name="connsiteY5" fmla="*/ 427295 h 854589"/>
              <a:gd name="connsiteX6" fmla="*/ 0 w 2727158"/>
              <a:gd name="connsiteY6" fmla="*/ 0 h 854589"/>
              <a:gd name="connsiteX0" fmla="*/ 0 w 2550695"/>
              <a:gd name="connsiteY0" fmla="*/ 0 h 854589"/>
              <a:gd name="connsiteX1" fmla="*/ 2299864 w 2550695"/>
              <a:gd name="connsiteY1" fmla="*/ 0 h 854589"/>
              <a:gd name="connsiteX2" fmla="*/ 2550695 w 2550695"/>
              <a:gd name="connsiteY2" fmla="*/ 411253 h 854589"/>
              <a:gd name="connsiteX3" fmla="*/ 2299864 w 2550695"/>
              <a:gd name="connsiteY3" fmla="*/ 854589 h 854589"/>
              <a:gd name="connsiteX4" fmla="*/ 0 w 2550695"/>
              <a:gd name="connsiteY4" fmla="*/ 854589 h 854589"/>
              <a:gd name="connsiteX5" fmla="*/ 162600 w 2550695"/>
              <a:gd name="connsiteY5" fmla="*/ 427295 h 854589"/>
              <a:gd name="connsiteX6" fmla="*/ 0 w 2550695"/>
              <a:gd name="connsiteY6" fmla="*/ 0 h 854589"/>
              <a:gd name="connsiteX0" fmla="*/ 0 w 2472614"/>
              <a:gd name="connsiteY0" fmla="*/ 0 h 854589"/>
              <a:gd name="connsiteX1" fmla="*/ 2299864 w 2472614"/>
              <a:gd name="connsiteY1" fmla="*/ 0 h 854589"/>
              <a:gd name="connsiteX2" fmla="*/ 2472614 w 2472614"/>
              <a:gd name="connsiteY2" fmla="*/ 435316 h 854589"/>
              <a:gd name="connsiteX3" fmla="*/ 2299864 w 2472614"/>
              <a:gd name="connsiteY3" fmla="*/ 854589 h 854589"/>
              <a:gd name="connsiteX4" fmla="*/ 0 w 2472614"/>
              <a:gd name="connsiteY4" fmla="*/ 854589 h 854589"/>
              <a:gd name="connsiteX5" fmla="*/ 162600 w 2472614"/>
              <a:gd name="connsiteY5" fmla="*/ 427295 h 854589"/>
              <a:gd name="connsiteX6" fmla="*/ 0 w 2472614"/>
              <a:gd name="connsiteY6" fmla="*/ 0 h 85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614" h="854589">
                <a:moveTo>
                  <a:pt x="0" y="0"/>
                </a:moveTo>
                <a:lnTo>
                  <a:pt x="2299864" y="0"/>
                </a:lnTo>
                <a:lnTo>
                  <a:pt x="2472614" y="435316"/>
                </a:lnTo>
                <a:lnTo>
                  <a:pt x="2299864" y="854589"/>
                </a:lnTo>
                <a:lnTo>
                  <a:pt x="0" y="854589"/>
                </a:lnTo>
                <a:lnTo>
                  <a:pt x="162600" y="427295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</a:rPr>
              <a:t>STORE DATA</a:t>
            </a:r>
            <a:endParaRPr lang="el-GR" sz="2000" b="1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1" name="Bent Arrow 10"/>
          <p:cNvSpPr/>
          <p:nvPr/>
        </p:nvSpPr>
        <p:spPr>
          <a:xfrm rot="19636835">
            <a:off x="4252769" y="2487400"/>
            <a:ext cx="1016981" cy="1249182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b="1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3" name="Bent Arrow 32"/>
          <p:cNvSpPr/>
          <p:nvPr/>
        </p:nvSpPr>
        <p:spPr>
          <a:xfrm rot="8927619">
            <a:off x="5042157" y="2629508"/>
            <a:ext cx="1010983" cy="1226588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4" name="Shape 173"/>
          <p:cNvSpPr txBox="1"/>
          <p:nvPr/>
        </p:nvSpPr>
        <p:spPr>
          <a:xfrm>
            <a:off x="3283019" y="2724771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Filtered RADIUS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73"/>
          <p:cNvSpPr txBox="1"/>
          <p:nvPr/>
        </p:nvSpPr>
        <p:spPr>
          <a:xfrm>
            <a:off x="5963114" y="2746360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Results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544968" y="2024742"/>
            <a:ext cx="1580606" cy="6347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Anonymized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HMAC SHA-512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44968" y="4711364"/>
            <a:ext cx="1580606" cy="6347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Anonymized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HMAC SHA-512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99150"/>
      </p:ext>
    </p:extLst>
  </p:cSld>
  <p:clrMapOvr>
    <a:masterClrMapping/>
  </p:clrMapOvr>
  <p:transition spd="slow" advTm="6852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160338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RADIUS Logs </a:t>
            </a:r>
            <a:r>
              <a:rPr lang="en-US" sz="3100" b="1" dirty="0" smtClean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Privacy</a:t>
            </a:r>
            <a:endParaRPr lang="en-US" sz="3100" b="1" dirty="0">
              <a:solidFill>
                <a:schemeClr val="accent1">
                  <a:lumMod val="50000"/>
                </a:schemeClr>
              </a:solidFill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998895" y="4598125"/>
            <a:ext cx="8633637" cy="1632857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1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Filebeat</a:t>
            </a:r>
            <a:r>
              <a:rPr lang="en-US" sz="2000" b="1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RADIUS logs are streamed encrypted (TLS) to the </a:t>
            </a:r>
            <a:r>
              <a:rPr lang="en-US" sz="2000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Agent. Only fields of interest are streamed to reduce total size.</a:t>
            </a:r>
          </a:p>
          <a:p>
            <a:pPr algn="just">
              <a:defRPr/>
            </a:pPr>
            <a:r>
              <a:rPr lang="en-US" sz="2000" b="1" i="0" strike="noStrike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1" i="0" strike="noStrike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b="0" i="0" strike="noStrike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RADIUS logs information is </a:t>
            </a:r>
            <a:r>
              <a:rPr lang="en-US" sz="2000" b="0" i="0" strike="noStrike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obfuscated by </a:t>
            </a:r>
            <a:r>
              <a:rPr lang="en-US" sz="2000" b="0" i="0" strike="noStrike" dirty="0" err="1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0" i="0" strike="noStrike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using the </a:t>
            </a:r>
            <a:r>
              <a:rPr lang="en-US" sz="2000" b="0" i="0" strike="noStrike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HMAC algorithm. Thus the data is directly compared and stored </a:t>
            </a:r>
            <a:r>
              <a:rPr lang="en-US" sz="2000" b="0" i="0" strike="noStrike" dirty="0" err="1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anonymized</a:t>
            </a:r>
            <a:r>
              <a:rPr lang="en-US" sz="2000" b="0" i="0" strike="noStrike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0" i="0" strike="noStrike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in </a:t>
            </a:r>
            <a:r>
              <a:rPr lang="en-US" sz="2000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E</a:t>
            </a:r>
            <a:r>
              <a:rPr lang="en-US" sz="2000" b="0" i="0" strike="noStrike" dirty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lasticsearch.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1320574"/>
            <a:ext cx="105727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1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- Εικόνα" descr="chart(5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479" y="1573600"/>
            <a:ext cx="7610480" cy="47058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14091" y="333835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How t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o</a:t>
            </a:r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 read the results?</a:t>
            </a:r>
            <a:endParaRPr lang="en-US" sz="3600" b="1" dirty="0">
              <a:solidFill>
                <a:srgbClr val="FF0000"/>
              </a:solidFill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7419703" y="1867444"/>
            <a:ext cx="3775166" cy="391194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TCP throughput is not a real achievable throughput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Look at the relative changes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Baseline – when the network is quiet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WHP – changes of the </a:t>
            </a:r>
            <a:r>
              <a:rPr lang="en-US" sz="2000" b="1" dirty="0" err="1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WiFi</a:t>
            </a: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network parameters</a:t>
            </a:r>
          </a:p>
          <a:p>
            <a:pPr>
              <a:defRPr/>
            </a:pPr>
            <a:r>
              <a:rPr lang="en-US" sz="2000" b="1" dirty="0" err="1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Crowdsourced</a:t>
            </a:r>
            <a:r>
              <a:rPr lang="en-US" sz="2000" b="1" dirty="0" smtClean="0">
                <a:solidFill>
                  <a:srgbClr val="712177"/>
                </a:solidFill>
                <a:latin typeface="Calibri" pitchFamily="34" charset="0"/>
                <a:ea typeface="Times New Roman"/>
                <a:cs typeface="Times New Roman"/>
              </a:rPr>
              <a:t> – changes of the perceived quality metrics</a:t>
            </a:r>
          </a:p>
          <a:p>
            <a:pPr>
              <a:defRPr/>
            </a:pPr>
            <a:endParaRPr lang="en-US" sz="2000" b="1" i="0" strike="noStrike" dirty="0" smtClean="0">
              <a:solidFill>
                <a:srgbClr val="712177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8" y="1867444"/>
            <a:ext cx="28765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32" y="1417322"/>
            <a:ext cx="3996928" cy="243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WiFiMon</a:t>
            </a:r>
            <a:r>
              <a:rPr lang="en-US" dirty="0" smtClean="0"/>
              <a:t> service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761" y="1806877"/>
            <a:ext cx="8633637" cy="4351338"/>
          </a:xfrm>
        </p:spPr>
        <p:txBody>
          <a:bodyPr/>
          <a:lstStyle/>
          <a:p>
            <a:r>
              <a:rPr lang="en-US" dirty="0" smtClean="0"/>
              <a:t>Download and install, support from </a:t>
            </a:r>
            <a:r>
              <a:rPr lang="en-US" dirty="0" err="1" smtClean="0"/>
              <a:t>WiFiMon</a:t>
            </a:r>
            <a:r>
              <a:rPr lang="en-US" dirty="0" smtClean="0"/>
              <a:t> team</a:t>
            </a:r>
          </a:p>
          <a:p>
            <a:r>
              <a:rPr lang="en-US" dirty="0" smtClean="0"/>
              <a:t>Interested institutions install all the components at their premises (no GDPR issues)</a:t>
            </a:r>
          </a:p>
          <a:p>
            <a:r>
              <a:rPr lang="en-US" dirty="0" smtClean="0"/>
              <a:t>If needed (for testing/trying) </a:t>
            </a:r>
            <a:r>
              <a:rPr lang="en-US" dirty="0" err="1" smtClean="0"/>
              <a:t>WiFiMon</a:t>
            </a:r>
            <a:r>
              <a:rPr lang="en-US" dirty="0" smtClean="0"/>
              <a:t> team offers a central </a:t>
            </a:r>
            <a:r>
              <a:rPr lang="en-US" dirty="0" err="1" smtClean="0"/>
              <a:t>WiFiMon</a:t>
            </a:r>
            <a:r>
              <a:rPr lang="en-US" dirty="0" smtClean="0"/>
              <a:t> WAS instance per institution on </a:t>
            </a:r>
            <a:r>
              <a:rPr lang="en-US" dirty="0" err="1" smtClean="0"/>
              <a:t>NMaaS</a:t>
            </a:r>
            <a:r>
              <a:rPr lang="en-US" dirty="0" smtClean="0"/>
              <a:t> (operated by WP6T3)</a:t>
            </a:r>
          </a:p>
          <a:p>
            <a:r>
              <a:rPr lang="en-US" dirty="0" smtClean="0"/>
              <a:t>If you are interested, register at (our mailing lists):</a:t>
            </a:r>
            <a:r>
              <a:rPr lang="en-GB" dirty="0" smtClean="0"/>
              <a:t>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www.geant.org/wifimon/Pages/Register.aspx</a:t>
            </a:r>
            <a:r>
              <a:rPr lang="en-GB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6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ÉANT Presentation Template - January 2019(1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ÉANT Presentation Template - January 2019.potx" id="{C75197DE-6BC4-482B-99D9-4AADF1BC1D3E}" vid="{F0D53517-DC4C-42F8-B944-CCCDD25CB36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ÉANT Presentation Template - January 2019.potx" id="{C75197DE-6BC4-482B-99D9-4AADF1BC1D3E}" vid="{5273F204-CA29-4970-A291-96C38A254A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ÉANT Presentation Template - January 2019.potx" id="{C75197DE-6BC4-482B-99D9-4AADF1BC1D3E}" vid="{4F2CA9C0-1B7A-4C8E-87BD-92F52FBB38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0D0CCC116D824E94D5197157A71E74" ma:contentTypeVersion="9" ma:contentTypeDescription="Create a new document." ma:contentTypeScope="" ma:versionID="b0dc93aec97a195a8c44618334346013">
  <xsd:schema xmlns:xsd="http://www.w3.org/2001/XMLSchema" xmlns:xs="http://www.w3.org/2001/XMLSchema" xmlns:p="http://schemas.microsoft.com/office/2006/metadata/properties" xmlns:ns2="e2e8627e-9120-4592-bf70-1c86d23ddb27" xmlns:ns3="33c70a20-266a-45ad-bf4a-dd457e1766dc" targetNamespace="http://schemas.microsoft.com/office/2006/metadata/properties" ma:root="true" ma:fieldsID="562224ac87c608219a36e8f3c48ed8c7" ns2:_="" ns3:_="">
    <xsd:import namespace="e2e8627e-9120-4592-bf70-1c86d23ddb27"/>
    <xsd:import namespace="33c70a20-266a-45ad-bf4a-dd457e1766d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8627e-9120-4592-bf70-1c86d23ddb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0a20-266a-45ad-bf4a-dd457e1766dc" elementFormDefault="qualified">
    <xsd:import namespace="http://schemas.microsoft.com/office/2006/documentManagement/types"/>
    <xsd:import namespace="http://schemas.microsoft.com/office/infopath/2007/PartnerControls"/>
    <xsd:element name="Document_x0020_ID" ma:index="11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ID xmlns="33c70a20-266a-45ad-bf4a-dd457e1766dc" xsi:nil="true"/>
    <_dlc_DocId xmlns="e2e8627e-9120-4592-bf70-1c86d23ddb27">GN43-515-136</_dlc_DocId>
    <_dlc_DocIdUrl xmlns="e2e8627e-9120-4592-bf70-1c86d23ddb27">
      <Url>https://intranet.geant.org/gn4/3/_layouts/15/DocIdRedir.aspx?ID=GN43-515-136</Url>
      <Description>GN43-515-136</Description>
    </_dlc_DocIdUrl>
  </documentManagement>
</p:properties>
</file>

<file path=customXml/itemProps1.xml><?xml version="1.0" encoding="utf-8"?>
<ds:datastoreItem xmlns:ds="http://schemas.openxmlformats.org/officeDocument/2006/customXml" ds:itemID="{8649602F-C3B1-4A2D-B384-20C27439F6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7D2B90-AB67-48DF-A1BF-15BE2495286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F711D7-E087-42F7-91E8-A6E1BBB82B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8627e-9120-4592-bf70-1c86d23ddb27"/>
    <ds:schemaRef ds:uri="33c70a20-266a-45ad-bf4a-dd457e176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D12A78A-BF01-44C7-9E35-6D822C0E8866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e2e8627e-9120-4592-bf70-1c86d23ddb27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3c70a20-266a-45ad-bf4a-dd457e1766d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586</Words>
  <Application>Microsoft Office PowerPoint</Application>
  <PresentationFormat>Custom</PresentationFormat>
  <Paragraphs>93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GÉANT Presentation Template - January 2019(1)</vt:lpstr>
      <vt:lpstr>1_Custom Design</vt:lpstr>
      <vt:lpstr>Office Theme</vt:lpstr>
      <vt:lpstr>PowerPoint Presentation</vt:lpstr>
      <vt:lpstr>Why a system for WiFi monitoring?</vt:lpstr>
      <vt:lpstr>What WiFiMon offers?</vt:lpstr>
      <vt:lpstr>WiFiMon – brief history</vt:lpstr>
      <vt:lpstr>WiFiMon building blocks and operation</vt:lpstr>
      <vt:lpstr>WiFiMon - Data Flow</vt:lpstr>
      <vt:lpstr>PowerPoint Presentation</vt:lpstr>
      <vt:lpstr>PowerPoint Presentation</vt:lpstr>
      <vt:lpstr>WiFiMon service model</vt:lpstr>
      <vt:lpstr>Come to our Infoshare!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ferrari</dc:creator>
  <cp:lastModifiedBy>Windows User</cp:lastModifiedBy>
  <cp:revision>161</cp:revision>
  <dcterms:created xsi:type="dcterms:W3CDTF">2019-06-29T11:48:45Z</dcterms:created>
  <dcterms:modified xsi:type="dcterms:W3CDTF">2020-10-23T14:24:54Z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0x010100EC0D0CCC116D824E94D5197157A71E74</vt:lpwstr>
  </property>
  <property fmtid="{D5CDD505-2E9C-101B-9397-08002B2CF9AE}" pid="3" name="_dlc_DocIdItemGuid">
    <vt:lpwstr>68c1bbe1-8a69-42b5-8706-d750b32199af</vt:lpwstr>
  </property>
</Properties>
</file>